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5" r:id="rId11"/>
    <p:sldId id="267" r:id="rId12"/>
    <p:sldId id="268" r:id="rId13"/>
  </p:sldIdLst>
  <p:sldSz cx="18288000" cy="10287000"/>
  <p:notesSz cx="6858000" cy="9144000"/>
  <p:embeddedFontLst>
    <p:embeddedFont>
      <p:font typeface="Alice" panose="020B0604020202020204" charset="0"/>
      <p:regular r:id="rId14"/>
    </p:embeddedFont>
    <p:embeddedFont>
      <p:font typeface="Alice Bold" panose="020B0604020202020204" charset="0"/>
      <p:regular r:id="rId15"/>
    </p:embeddedFont>
    <p:embeddedFont>
      <p:font typeface="Arsenica" panose="020B0604020202020204" charset="0"/>
      <p:regular r:id="rId16"/>
    </p:embeddedFont>
    <p:embeddedFont>
      <p:font typeface="Bree Serif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nria Serif Bold" panose="020B0604020202020204" charset="0"/>
      <p:regular r:id="rId22"/>
    </p:embeddedFont>
    <p:embeddedFont>
      <p:font typeface="Josefin Sans Bold" pitchFamily="2" charset="0"/>
      <p:regular r:id="rId23"/>
      <p:boldItalic r:id="rId24"/>
    </p:embeddedFont>
    <p:embeddedFont>
      <p:font typeface="Noto Serif" panose="02020600060500020200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45602" y="864577"/>
            <a:ext cx="545220" cy="635441"/>
          </a:xfrm>
          <a:custGeom>
            <a:avLst/>
            <a:gdLst/>
            <a:ahLst/>
            <a:cxnLst/>
            <a:rect l="l" t="t" r="r" b="b"/>
            <a:pathLst>
              <a:path w="545220" h="635441">
                <a:moveTo>
                  <a:pt x="0" y="0"/>
                </a:moveTo>
                <a:lnTo>
                  <a:pt x="545220" y="0"/>
                </a:lnTo>
                <a:lnTo>
                  <a:pt x="545220" y="635440"/>
                </a:lnTo>
                <a:lnTo>
                  <a:pt x="0" y="635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7745243" y="67875"/>
            <a:ext cx="10542757" cy="10151249"/>
          </a:xfrm>
          <a:custGeom>
            <a:avLst/>
            <a:gdLst/>
            <a:ahLst/>
            <a:cxnLst/>
            <a:rect l="l" t="t" r="r" b="b"/>
            <a:pathLst>
              <a:path w="10542757" h="10151249">
                <a:moveTo>
                  <a:pt x="0" y="0"/>
                </a:moveTo>
                <a:lnTo>
                  <a:pt x="10542757" y="0"/>
                </a:lnTo>
                <a:lnTo>
                  <a:pt x="10542757" y="10151250"/>
                </a:lnTo>
                <a:lnTo>
                  <a:pt x="0" y="10151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960" y="4000500"/>
            <a:ext cx="7303381" cy="2725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</a:pPr>
            <a:r>
              <a:rPr lang="en-US" sz="4800" dirty="0">
                <a:gradFill>
                  <a:gsLst>
                    <a:gs pos="0">
                      <a:srgbClr val="A93DBC">
                        <a:alpha val="100000"/>
                      </a:srgbClr>
                    </a:gs>
                    <a:gs pos="50000">
                      <a:srgbClr val="FA4372">
                        <a:alpha val="100000"/>
                      </a:srgbClr>
                    </a:gs>
                    <a:gs pos="100000">
                      <a:srgbClr val="08A6FF">
                        <a:alpha val="100000"/>
                      </a:srgbClr>
                    </a:gs>
                  </a:gsLst>
                  <a:lin ang="2700000"/>
                </a:gradFill>
                <a:latin typeface="Alice Bold"/>
                <a:ea typeface="Alice Bold"/>
                <a:cs typeface="Alice Bold"/>
                <a:sym typeface="Alice Bold"/>
              </a:rPr>
              <a:t>SISTEMA NERVIOSO</a:t>
            </a:r>
          </a:p>
          <a:p>
            <a:pPr algn="ctr">
              <a:lnSpc>
                <a:spcPts val="7334"/>
              </a:lnSpc>
            </a:pPr>
            <a:r>
              <a:rPr lang="en-US" sz="4800" dirty="0">
                <a:gradFill>
                  <a:gsLst>
                    <a:gs pos="0">
                      <a:srgbClr val="A93DBC">
                        <a:alpha val="100000"/>
                      </a:srgbClr>
                    </a:gs>
                    <a:gs pos="50000">
                      <a:srgbClr val="FA4372">
                        <a:alpha val="100000"/>
                      </a:srgbClr>
                    </a:gs>
                    <a:gs pos="100000">
                      <a:srgbClr val="08A6FF">
                        <a:alpha val="100000"/>
                      </a:srgbClr>
                    </a:gs>
                  </a:gsLst>
                  <a:lin ang="2700000"/>
                </a:gradFill>
                <a:latin typeface="Alice Bold"/>
                <a:ea typeface="Alice Bold"/>
                <a:cs typeface="Alice Bold"/>
                <a:sym typeface="Alice Bold"/>
              </a:rPr>
              <a:t> Y  LOS NEURO TRANSMISORES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70280" y="1017960"/>
            <a:ext cx="4681538" cy="482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1"/>
              </a:lnSpc>
            </a:pPr>
            <a:r>
              <a:rPr lang="en-US" sz="1489" b="1" dirty="0">
                <a:solidFill>
                  <a:srgbClr val="FFFFFF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CRUZ ROJA ECUATORIANA </a:t>
            </a:r>
          </a:p>
          <a:p>
            <a:pPr marL="0" lvl="1" indent="0" algn="l">
              <a:lnSpc>
                <a:spcPts val="1891"/>
              </a:lnSpc>
            </a:pPr>
            <a:r>
              <a:rPr lang="en-US" sz="1489" b="1" dirty="0">
                <a:solidFill>
                  <a:srgbClr val="FFFFFF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JUNTA CANTONAL DE ESMERALDAS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897654" y="8894089"/>
            <a:ext cx="9298608" cy="10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0"/>
              </a:lnSpc>
            </a:pPr>
            <a:r>
              <a:rPr lang="en-US" sz="2463" spc="130" dirty="0">
                <a:gradFill>
                  <a:gsLst>
                    <a:gs pos="0">
                      <a:srgbClr val="CDFFD8">
                        <a:alpha val="100000"/>
                      </a:srgbClr>
                    </a:gs>
                    <a:gs pos="100000">
                      <a:srgbClr val="94B9FF">
                        <a:alpha val="100000"/>
                      </a:srgbClr>
                    </a:gs>
                  </a:gsLst>
                  <a:lin ang="0"/>
                </a:gradFill>
                <a:latin typeface="Alice Bold"/>
                <a:ea typeface="Alice Bold"/>
                <a:cs typeface="Alice Bold"/>
                <a:sym typeface="Alice Bold"/>
              </a:rPr>
              <a:t>MATERIA :</a:t>
            </a:r>
          </a:p>
          <a:p>
            <a:pPr algn="ctr">
              <a:lnSpc>
                <a:spcPts val="4310"/>
              </a:lnSpc>
            </a:pPr>
            <a:r>
              <a:rPr lang="en-US" sz="2463" spc="130" dirty="0">
                <a:gradFill>
                  <a:gsLst>
                    <a:gs pos="0">
                      <a:srgbClr val="CDFFD8">
                        <a:alpha val="100000"/>
                      </a:srgbClr>
                    </a:gs>
                    <a:gs pos="100000">
                      <a:srgbClr val="94B9FF">
                        <a:alpha val="100000"/>
                      </a:srgbClr>
                    </a:gs>
                  </a:gsLst>
                  <a:lin ang="0"/>
                </a:gradFill>
                <a:latin typeface="Alice Bold"/>
                <a:ea typeface="Alice Bold"/>
                <a:cs typeface="Alice Bold"/>
                <a:sym typeface="Alice Bold"/>
              </a:rPr>
              <a:t> </a:t>
            </a:r>
            <a:r>
              <a:rPr lang="en-US" sz="2463" spc="130" dirty="0">
                <a:gradFill>
                  <a:gsLst>
                    <a:gs pos="0">
                      <a:srgbClr val="CDFFD8">
                        <a:alpha val="100000"/>
                      </a:srgbClr>
                    </a:gs>
                    <a:gs pos="100000">
                      <a:srgbClr val="94B9FF">
                        <a:alpha val="100000"/>
                      </a:srgbClr>
                    </a:gs>
                  </a:gsLst>
                  <a:lin ang="0"/>
                </a:gradFill>
                <a:latin typeface="Alice"/>
                <a:ea typeface="Alice"/>
                <a:cs typeface="Alice"/>
                <a:sym typeface="Alice"/>
              </a:rPr>
              <a:t>MORFOLOGIA HUMANA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A21828-D464-065C-C003-6FD9FDF5E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12" y="1937286"/>
            <a:ext cx="4084278" cy="12934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43732" y="1374887"/>
            <a:ext cx="4415568" cy="235709"/>
          </a:xfrm>
          <a:custGeom>
            <a:avLst/>
            <a:gdLst/>
            <a:ahLst/>
            <a:cxnLst/>
            <a:rect l="l" t="t" r="r" b="b"/>
            <a:pathLst>
              <a:path w="4415568" h="235709">
                <a:moveTo>
                  <a:pt x="0" y="0"/>
                </a:moveTo>
                <a:lnTo>
                  <a:pt x="4415568" y="0"/>
                </a:lnTo>
                <a:lnTo>
                  <a:pt x="4415568" y="235709"/>
                </a:lnTo>
                <a:lnTo>
                  <a:pt x="0" y="23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892" r="-37379" b="-1323889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7392717" h="9783403">
                <a:moveTo>
                  <a:pt x="0" y="0"/>
                </a:moveTo>
                <a:lnTo>
                  <a:pt x="17392716" y="0"/>
                </a:lnTo>
                <a:lnTo>
                  <a:pt x="17392716" y="9783404"/>
                </a:lnTo>
                <a:lnTo>
                  <a:pt x="0" y="9783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5602" y="6308994"/>
            <a:ext cx="12856094" cy="128560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9B2D4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5256" y="4106529"/>
            <a:ext cx="11092926" cy="217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52"/>
              </a:lnSpc>
            </a:pPr>
            <a:r>
              <a:rPr lang="en-US" sz="8049" b="1" spc="257">
                <a:solidFill>
                  <a:srgbClr val="49B2D4"/>
                </a:solidFill>
                <a:latin typeface="Inria Serif Bold"/>
                <a:ea typeface="Inria Serif Bold"/>
                <a:cs typeface="Inria Serif Bold"/>
                <a:sym typeface="Inria Serif Bold"/>
              </a:rPr>
              <a:t>MUCHAS GRACIAS POR SU ATENCION</a:t>
            </a:r>
          </a:p>
        </p:txBody>
      </p:sp>
      <p:sp>
        <p:nvSpPr>
          <p:cNvPr id="6" name="Freeform 6"/>
          <p:cNvSpPr/>
          <p:nvPr/>
        </p:nvSpPr>
        <p:spPr>
          <a:xfrm>
            <a:off x="8999313" y="2287213"/>
            <a:ext cx="9288687" cy="9087903"/>
          </a:xfrm>
          <a:custGeom>
            <a:avLst/>
            <a:gdLst/>
            <a:ahLst/>
            <a:cxnLst/>
            <a:rect l="l" t="t" r="r" b="b"/>
            <a:pathLst>
              <a:path w="9288687" h="9087903">
                <a:moveTo>
                  <a:pt x="0" y="0"/>
                </a:moveTo>
                <a:lnTo>
                  <a:pt x="9288687" y="0"/>
                </a:lnTo>
                <a:lnTo>
                  <a:pt x="9288687" y="9087903"/>
                </a:lnTo>
                <a:lnTo>
                  <a:pt x="0" y="9087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21" t="-9600" r="-72856" b="-171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07234" y="732765"/>
            <a:ext cx="862122" cy="1004783"/>
          </a:xfrm>
          <a:custGeom>
            <a:avLst/>
            <a:gdLst/>
            <a:ahLst/>
            <a:cxnLst/>
            <a:rect l="l" t="t" r="r" b="b"/>
            <a:pathLst>
              <a:path w="862122" h="1004783">
                <a:moveTo>
                  <a:pt x="0" y="0"/>
                </a:moveTo>
                <a:lnTo>
                  <a:pt x="862122" y="0"/>
                </a:lnTo>
                <a:lnTo>
                  <a:pt x="862122" y="1004783"/>
                </a:lnTo>
                <a:lnTo>
                  <a:pt x="0" y="1004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2797525" y="1981287"/>
            <a:ext cx="4681538" cy="592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1889" b="1">
                <a:solidFill>
                  <a:srgbClr val="FFFFFF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CRUZ ROJA ECUATORIANA </a:t>
            </a:r>
          </a:p>
          <a:p>
            <a:pPr marL="0" lvl="1" indent="0" algn="ctr">
              <a:lnSpc>
                <a:spcPts val="2399"/>
              </a:lnSpc>
            </a:pPr>
            <a:r>
              <a:rPr lang="en-US" sz="1889" b="1">
                <a:solidFill>
                  <a:srgbClr val="FFFFFF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JUNTA CANTONAL DE ESMERALDAS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01816" y="0"/>
            <a:ext cx="6986184" cy="10308104"/>
            <a:chOff x="0" y="0"/>
            <a:chExt cx="1355401" cy="19998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401" cy="1999892"/>
            </a:xfrm>
            <a:custGeom>
              <a:avLst/>
              <a:gdLst/>
              <a:ahLst/>
              <a:cxnLst/>
              <a:rect l="l" t="t" r="r" b="b"/>
              <a:pathLst>
                <a:path w="1355401" h="1999892">
                  <a:moveTo>
                    <a:pt x="0" y="0"/>
                  </a:moveTo>
                  <a:lnTo>
                    <a:pt x="1355401" y="0"/>
                  </a:lnTo>
                  <a:lnTo>
                    <a:pt x="1355401" y="1999892"/>
                  </a:lnTo>
                  <a:lnTo>
                    <a:pt x="0" y="1999892"/>
                  </a:lnTo>
                  <a:close/>
                </a:path>
              </a:pathLst>
            </a:custGeom>
            <a:blipFill>
              <a:blip r:embed="rId2"/>
              <a:stretch>
                <a:fillRect l="-81072" r="-81072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4" name="TextBox 4"/>
          <p:cNvSpPr txBox="1"/>
          <p:nvPr/>
        </p:nvSpPr>
        <p:spPr>
          <a:xfrm>
            <a:off x="1674572" y="981075"/>
            <a:ext cx="7469428" cy="1881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8"/>
              </a:lnSpc>
            </a:pPr>
            <a:r>
              <a:rPr lang="en-US" sz="5896" spc="188">
                <a:solidFill>
                  <a:srgbClr val="49B2D4"/>
                </a:solidFill>
                <a:latin typeface="Alice Bold"/>
                <a:ea typeface="Alice Bold"/>
                <a:cs typeface="Alice Bold"/>
                <a:sym typeface="Alice Bold"/>
              </a:rPr>
              <a:t>DEFINICION DEL SISTEMA NERVIOSO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211347"/>
            <a:ext cx="9340529" cy="6427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96"/>
              </a:lnSpc>
            </a:pPr>
            <a:r>
              <a:rPr lang="en-US" sz="2719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El </a:t>
            </a:r>
            <a:r>
              <a:rPr lang="en-US" sz="2719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s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istema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nervioso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es una extensa y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sofisticada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red de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comunicación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que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organiza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,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coordina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e integra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todas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las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actividades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del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cuerpo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humano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. A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través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de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millones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de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células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especializadas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,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recibe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información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del entorno y del interior del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organismo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, la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procesa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y genera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respuestas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que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permiten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desde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los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movimientos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más simples hasta los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pensamientos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y emociones más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complejos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. Gracias a su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acción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constante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, el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cuerpo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puede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adaptarse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,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reaccionar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,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aprender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y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mantener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el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equilibrio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interno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necesario</a:t>
            </a:r>
            <a:r>
              <a:rPr lang="en-US" sz="2719" u="none" strike="noStrike" spc="144" dirty="0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 para </a:t>
            </a:r>
            <a:r>
              <a:rPr lang="en-US" sz="2719" u="none" strike="noStrike" spc="144" dirty="0" err="1">
                <a:solidFill>
                  <a:srgbClr val="C8B4B7"/>
                </a:solidFill>
                <a:latin typeface="Alice"/>
                <a:ea typeface="Alice"/>
                <a:cs typeface="Alice"/>
                <a:sym typeface="Alice"/>
              </a:rPr>
              <a:t>sobrevivir</a:t>
            </a:r>
            <a:endParaRPr lang="en-US" sz="2719" u="none" strike="noStrike" spc="144" dirty="0">
              <a:solidFill>
                <a:srgbClr val="C8B4B7"/>
              </a:solidFill>
              <a:latin typeface="Alice"/>
              <a:ea typeface="Alice"/>
              <a:cs typeface="Alice"/>
              <a:sym typeface="Alic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43971" y="1674502"/>
            <a:ext cx="11012653" cy="7913499"/>
            <a:chOff x="0" y="0"/>
            <a:chExt cx="1025069" cy="7365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5069" cy="736597"/>
            </a:xfrm>
            <a:custGeom>
              <a:avLst/>
              <a:gdLst/>
              <a:ahLst/>
              <a:cxnLst/>
              <a:rect l="l" t="t" r="r" b="b"/>
              <a:pathLst>
                <a:path w="1025069" h="736597">
                  <a:moveTo>
                    <a:pt x="14060" y="0"/>
                  </a:moveTo>
                  <a:lnTo>
                    <a:pt x="1011009" y="0"/>
                  </a:lnTo>
                  <a:cubicBezTo>
                    <a:pt x="1018774" y="0"/>
                    <a:pt x="1025069" y="6295"/>
                    <a:pt x="1025069" y="14060"/>
                  </a:cubicBezTo>
                  <a:lnTo>
                    <a:pt x="1025069" y="722536"/>
                  </a:lnTo>
                  <a:cubicBezTo>
                    <a:pt x="1025069" y="730302"/>
                    <a:pt x="1018774" y="736597"/>
                    <a:pt x="1011009" y="736597"/>
                  </a:cubicBezTo>
                  <a:lnTo>
                    <a:pt x="14060" y="736597"/>
                  </a:lnTo>
                  <a:cubicBezTo>
                    <a:pt x="6295" y="736597"/>
                    <a:pt x="0" y="730302"/>
                    <a:pt x="0" y="722536"/>
                  </a:cubicBezTo>
                  <a:lnTo>
                    <a:pt x="0" y="14060"/>
                  </a:lnTo>
                  <a:cubicBezTo>
                    <a:pt x="0" y="6295"/>
                    <a:pt x="6295" y="0"/>
                    <a:pt x="14060" y="0"/>
                  </a:cubicBezTo>
                  <a:close/>
                </a:path>
              </a:pathLst>
            </a:custGeom>
            <a:blipFill>
              <a:blip r:embed="rId2"/>
              <a:stretch>
                <a:fillRect t="-1642" b="-1642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4" name="TextBox 4"/>
          <p:cNvSpPr txBox="1"/>
          <p:nvPr/>
        </p:nvSpPr>
        <p:spPr>
          <a:xfrm>
            <a:off x="1532490" y="588737"/>
            <a:ext cx="15053508" cy="79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2"/>
              </a:lnSpc>
            </a:pPr>
            <a:r>
              <a:rPr lang="en-US" sz="5754" spc="184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Alice Bold"/>
                <a:ea typeface="Alice Bold"/>
                <a:cs typeface="Alice Bold"/>
                <a:sym typeface="Alice Bold"/>
              </a:rPr>
              <a:t>MORFOLOGIA DEL SISTEMA NERVIOSO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3538" y="2704079"/>
            <a:ext cx="5452756" cy="606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4"/>
              </a:lnSpc>
            </a:pPr>
            <a:r>
              <a:rPr lang="en-US" sz="3549" u="none" strike="noStrike" spc="188">
                <a:solidFill>
                  <a:srgbClr val="49B2D4"/>
                </a:solidFill>
                <a:latin typeface="Arsenica"/>
                <a:ea typeface="Arsenica"/>
                <a:cs typeface="Arsenica"/>
                <a:sym typeface="Arsenica"/>
              </a:rPr>
              <a:t>La morfología del sistema nervioso describe su estructura, organización y componentes principales, incluyendo cerebro, médula espinal, nervios y ganglios periféricos.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4241" y="243092"/>
            <a:ext cx="13645633" cy="10879493"/>
          </a:xfrm>
          <a:custGeom>
            <a:avLst/>
            <a:gdLst/>
            <a:ahLst/>
            <a:cxnLst/>
            <a:rect l="l" t="t" r="r" b="b"/>
            <a:pathLst>
              <a:path w="13645633" h="10879493">
                <a:moveTo>
                  <a:pt x="0" y="0"/>
                </a:moveTo>
                <a:lnTo>
                  <a:pt x="13645633" y="0"/>
                </a:lnTo>
                <a:lnTo>
                  <a:pt x="13645633" y="10879493"/>
                </a:lnTo>
                <a:lnTo>
                  <a:pt x="0" y="10879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-8415" t="-38467" r="-62159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08877" y="1028700"/>
            <a:ext cx="10783175" cy="9258300"/>
          </a:xfrm>
          <a:custGeom>
            <a:avLst/>
            <a:gdLst/>
            <a:ahLst/>
            <a:cxnLst/>
            <a:rect l="l" t="t" r="r" b="b"/>
            <a:pathLst>
              <a:path w="10783175" h="9258300">
                <a:moveTo>
                  <a:pt x="0" y="0"/>
                </a:moveTo>
                <a:lnTo>
                  <a:pt x="10783175" y="0"/>
                </a:lnTo>
                <a:lnTo>
                  <a:pt x="107831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</a:blip>
            <a:stretch>
              <a:fillRect t="-1009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54767" y="76200"/>
            <a:ext cx="15053508" cy="79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2"/>
              </a:lnSpc>
            </a:pPr>
            <a:r>
              <a:rPr lang="en-US" sz="5754" spc="184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Alice Bold"/>
                <a:ea typeface="Alice Bold"/>
                <a:cs typeface="Alice Bold"/>
                <a:sym typeface="Alice Bold"/>
              </a:rPr>
              <a:t>FISIOLOGIA DEL SISTEMA NERVIOSO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7802" y="1372108"/>
            <a:ext cx="4909871" cy="663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463" spc="495">
                <a:gradFill>
                  <a:gsLst>
                    <a:gs pos="0">
                      <a:srgbClr val="CDFFD8">
                        <a:alpha val="100000"/>
                      </a:srgbClr>
                    </a:gs>
                    <a:gs pos="100000">
                      <a:srgbClr val="94B9FF">
                        <a:alpha val="100000"/>
                      </a:srgbClr>
                    </a:gs>
                  </a:gsLst>
                  <a:lin ang="0"/>
                </a:gradFill>
                <a:latin typeface="Bree Serif"/>
                <a:ea typeface="Bree Serif"/>
                <a:cs typeface="Bree Serif"/>
                <a:sym typeface="Bree Serif"/>
              </a:rPr>
              <a:t>LA FISIOLOGÍA DEL SISTEMA NERVIOSO EXPLICA CÓMO FUNCIONA ESTA GRAN RED DEL CUERPO. DESCRIBE CÓMO LAS NEURONAS RECIBEN INFORMACIÓN, LA TRANSFORMAN EN IMPULSOS ELÉCTRICOS Y LA TRANSMITEN A OTRAS CÉLULAS PARA PRODUCIR MOVIMIENTOS, SENSACIONES, PENSAMIENTOS Y REACCIONES.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869" y="2628901"/>
            <a:ext cx="11961551" cy="7519848"/>
          </a:xfrm>
          <a:custGeom>
            <a:avLst/>
            <a:gdLst/>
            <a:ahLst/>
            <a:cxnLst/>
            <a:rect l="l" t="t" r="r" b="b"/>
            <a:pathLst>
              <a:path w="11961551" h="6080455">
                <a:moveTo>
                  <a:pt x="0" y="0"/>
                </a:moveTo>
                <a:lnTo>
                  <a:pt x="11961551" y="0"/>
                </a:lnTo>
                <a:lnTo>
                  <a:pt x="11961551" y="6080456"/>
                </a:lnTo>
                <a:lnTo>
                  <a:pt x="0" y="6080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2153" y="3930042"/>
            <a:ext cx="5172975" cy="6356958"/>
          </a:xfrm>
          <a:custGeom>
            <a:avLst/>
            <a:gdLst/>
            <a:ahLst/>
            <a:cxnLst/>
            <a:rect l="l" t="t" r="r" b="b"/>
            <a:pathLst>
              <a:path w="5172975" h="6356958">
                <a:moveTo>
                  <a:pt x="0" y="0"/>
                </a:moveTo>
                <a:lnTo>
                  <a:pt x="5172974" y="0"/>
                </a:lnTo>
                <a:lnTo>
                  <a:pt x="51729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73000" y="266700"/>
            <a:ext cx="5486400" cy="3276600"/>
          </a:xfrm>
          <a:custGeom>
            <a:avLst/>
            <a:gdLst/>
            <a:ahLst/>
            <a:cxnLst/>
            <a:rect l="l" t="t" r="r" b="b"/>
            <a:pathLst>
              <a:path w="5227877" h="3586619">
                <a:moveTo>
                  <a:pt x="0" y="0"/>
                </a:moveTo>
                <a:lnTo>
                  <a:pt x="5227877" y="0"/>
                </a:lnTo>
                <a:lnTo>
                  <a:pt x="5227877" y="3586619"/>
                </a:lnTo>
                <a:lnTo>
                  <a:pt x="0" y="3586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1" t="-48402" r="-31325" b="-1042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4201" y="1152525"/>
            <a:ext cx="11881219" cy="1252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7"/>
              </a:lnSpc>
            </a:pPr>
            <a:r>
              <a:rPr lang="en-US" sz="9083" spc="290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Alice Bold"/>
                <a:ea typeface="Alice Bold"/>
                <a:cs typeface="Alice Bold"/>
                <a:sym typeface="Alice Bold"/>
              </a:rPr>
              <a:t>ANATOMIA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6177" y="440589"/>
            <a:ext cx="14091118" cy="9405821"/>
          </a:xfrm>
          <a:custGeom>
            <a:avLst/>
            <a:gdLst/>
            <a:ahLst/>
            <a:cxnLst/>
            <a:rect l="l" t="t" r="r" b="b"/>
            <a:pathLst>
              <a:path w="14091118" h="9405821">
                <a:moveTo>
                  <a:pt x="0" y="0"/>
                </a:moveTo>
                <a:lnTo>
                  <a:pt x="14091118" y="0"/>
                </a:lnTo>
                <a:lnTo>
                  <a:pt x="14091118" y="9405822"/>
                </a:lnTo>
                <a:lnTo>
                  <a:pt x="0" y="9405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82A44">
                <a:alpha val="100000"/>
              </a:srgbClr>
            </a:gs>
            <a:gs pos="100000">
              <a:srgbClr val="000A1C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826" y="5199741"/>
            <a:ext cx="5596732" cy="4266868"/>
          </a:xfrm>
          <a:custGeom>
            <a:avLst/>
            <a:gdLst/>
            <a:ahLst/>
            <a:cxnLst/>
            <a:rect l="l" t="t" r="r" b="b"/>
            <a:pathLst>
              <a:path w="5596732" h="4266868">
                <a:moveTo>
                  <a:pt x="0" y="0"/>
                </a:moveTo>
                <a:lnTo>
                  <a:pt x="5596732" y="0"/>
                </a:lnTo>
                <a:lnTo>
                  <a:pt x="5596732" y="4266868"/>
                </a:lnTo>
                <a:lnTo>
                  <a:pt x="0" y="4266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00"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5052361" y="4224499"/>
            <a:ext cx="1833296" cy="41314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</p:sp>
      <p:sp>
        <p:nvSpPr>
          <p:cNvPr id="4" name="Freeform 4"/>
          <p:cNvSpPr/>
          <p:nvPr/>
        </p:nvSpPr>
        <p:spPr>
          <a:xfrm>
            <a:off x="664367" y="3502870"/>
            <a:ext cx="4387565" cy="1405168"/>
          </a:xfrm>
          <a:custGeom>
            <a:avLst/>
            <a:gdLst/>
            <a:ahLst/>
            <a:cxnLst/>
            <a:rect l="l" t="t" r="r" b="b"/>
            <a:pathLst>
              <a:path w="4387565" h="1405168">
                <a:moveTo>
                  <a:pt x="0" y="0"/>
                </a:moveTo>
                <a:lnTo>
                  <a:pt x="4387565" y="0"/>
                </a:lnTo>
                <a:lnTo>
                  <a:pt x="4387565" y="1405168"/>
                </a:lnTo>
                <a:lnTo>
                  <a:pt x="0" y="1405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56513" y="5141654"/>
            <a:ext cx="5170367" cy="4324954"/>
          </a:xfrm>
          <a:custGeom>
            <a:avLst/>
            <a:gdLst/>
            <a:ahLst/>
            <a:cxnLst/>
            <a:rect l="l" t="t" r="r" b="b"/>
            <a:pathLst>
              <a:path w="5170367" h="4324954">
                <a:moveTo>
                  <a:pt x="0" y="0"/>
                </a:moveTo>
                <a:lnTo>
                  <a:pt x="5170367" y="0"/>
                </a:lnTo>
                <a:lnTo>
                  <a:pt x="5170367" y="4324955"/>
                </a:lnTo>
                <a:lnTo>
                  <a:pt x="0" y="432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43179" y="3502870"/>
            <a:ext cx="3917093" cy="1360639"/>
          </a:xfrm>
          <a:custGeom>
            <a:avLst/>
            <a:gdLst/>
            <a:ahLst/>
            <a:cxnLst/>
            <a:rect l="l" t="t" r="r" b="b"/>
            <a:pathLst>
              <a:path w="3917093" h="1360639">
                <a:moveTo>
                  <a:pt x="0" y="0"/>
                </a:moveTo>
                <a:lnTo>
                  <a:pt x="3917093" y="0"/>
                </a:lnTo>
                <a:lnTo>
                  <a:pt x="3917093" y="1360639"/>
                </a:lnTo>
                <a:lnTo>
                  <a:pt x="0" y="1360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60" b="-116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48835" y="2239203"/>
            <a:ext cx="6456551" cy="5902588"/>
          </a:xfrm>
          <a:custGeom>
            <a:avLst/>
            <a:gdLst/>
            <a:ahLst/>
            <a:cxnLst/>
            <a:rect l="l" t="t" r="r" b="b"/>
            <a:pathLst>
              <a:path w="6456551" h="4629225">
                <a:moveTo>
                  <a:pt x="0" y="0"/>
                </a:moveTo>
                <a:lnTo>
                  <a:pt x="6456551" y="0"/>
                </a:lnTo>
                <a:lnTo>
                  <a:pt x="6456551" y="4629226"/>
                </a:lnTo>
                <a:lnTo>
                  <a:pt x="0" y="4629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23328" y="2240089"/>
            <a:ext cx="9056591" cy="69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14"/>
              </a:lnSpc>
            </a:pPr>
            <a:r>
              <a:rPr lang="en-US" sz="1876" u="none" strike="noStrike" spc="99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Noto Serif"/>
                <a:ea typeface="Noto Serif"/>
                <a:cs typeface="Noto Serif"/>
                <a:sym typeface="Noto Serif"/>
              </a:rPr>
              <a:t>su anatomía muestra cómo está construido el “cableado” que hace posible la vida consciente y el funcionamiento del cuerpo.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51623" y="669089"/>
            <a:ext cx="7526754" cy="79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2"/>
              </a:lnSpc>
            </a:pPr>
            <a:r>
              <a:rPr lang="en-US" sz="5754" spc="184">
                <a:gradFill>
                  <a:gsLst>
                    <a:gs pos="0">
                      <a:srgbClr val="FFF7AD">
                        <a:alpha val="100000"/>
                      </a:srgbClr>
                    </a:gs>
                    <a:gs pos="100000">
                      <a:srgbClr val="FFA9F9">
                        <a:alpha val="100000"/>
                      </a:srgbClr>
                    </a:gs>
                  </a:gsLst>
                  <a:lin ang="0"/>
                </a:gradFill>
                <a:latin typeface="Alice Bold"/>
                <a:ea typeface="Alice Bold"/>
                <a:cs typeface="Alice Bold"/>
                <a:sym typeface="Alice Bold"/>
              </a:rPr>
              <a:t>ANATOMIA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06714" y="-1470163"/>
            <a:ext cx="8645970" cy="13792199"/>
          </a:xfrm>
          <a:custGeom>
            <a:avLst/>
            <a:gdLst/>
            <a:ahLst/>
            <a:cxnLst/>
            <a:rect l="l" t="t" r="r" b="b"/>
            <a:pathLst>
              <a:path w="5928299" h="8249967">
                <a:moveTo>
                  <a:pt x="0" y="0"/>
                </a:moveTo>
                <a:lnTo>
                  <a:pt x="5928299" y="0"/>
                </a:lnTo>
                <a:lnTo>
                  <a:pt x="5928299" y="8249967"/>
                </a:lnTo>
                <a:lnTo>
                  <a:pt x="0" y="8249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51" b="-672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3201" y="307531"/>
            <a:ext cx="4415000" cy="795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42"/>
              </a:lnSpc>
            </a:pPr>
            <a:r>
              <a:rPr lang="en-US" sz="5754" spc="184" dirty="0">
                <a:solidFill>
                  <a:srgbClr val="020F23"/>
                </a:solidFill>
                <a:latin typeface="Alice Bold"/>
                <a:ea typeface="Alice Bold"/>
                <a:cs typeface="Alice Bold"/>
                <a:sym typeface="Alice Bold"/>
              </a:rPr>
              <a:t>NEURONAS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219</Words>
  <Application>Microsoft Office PowerPoint</Application>
  <PresentationFormat>Personalizado</PresentationFormat>
  <Paragraphs>19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2" baseType="lpstr">
      <vt:lpstr>Alice Bold</vt:lpstr>
      <vt:lpstr>Arsenica</vt:lpstr>
      <vt:lpstr>Bree Serif</vt:lpstr>
      <vt:lpstr>Inria Serif Bold</vt:lpstr>
      <vt:lpstr>Alice</vt:lpstr>
      <vt:lpstr>Josefin Sans Bold</vt:lpstr>
      <vt:lpstr>Noto Serif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NERVIOSO</dc:title>
  <dc:creator>COMPU FACIL</dc:creator>
  <cp:lastModifiedBy>COMPU FACIL</cp:lastModifiedBy>
  <cp:revision>6</cp:revision>
  <dcterms:created xsi:type="dcterms:W3CDTF">2006-08-16T00:00:00Z</dcterms:created>
  <dcterms:modified xsi:type="dcterms:W3CDTF">2026-03-19T20:11:40Z</dcterms:modified>
  <dc:identifier>DAG6OxrAfsg</dc:identifier>
</cp:coreProperties>
</file>