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57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287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2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5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849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79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937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6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437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454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49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647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788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748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39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83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73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BFF7-F02B-41D7-B694-BD22B795C8DC}" type="datetimeFigureOut">
              <a:rPr lang="es-EC" smtClean="0"/>
              <a:t>25/2/2026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3C130B-E2C1-45B8-A7C5-F589C4C29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18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01D560-F42A-624A-B3AC-01AAE487A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2655" t="32697" r="5737" b="30920"/>
          <a:stretch/>
        </p:blipFill>
        <p:spPr>
          <a:xfrm>
            <a:off x="1005923" y="194553"/>
            <a:ext cx="3220011" cy="1308310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FBE0A3-FE0E-488E-2B77-9B2539BA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97" y="993602"/>
            <a:ext cx="3497945" cy="5585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6E2F68-6B4C-4374-1692-0B4F788ECB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543"/>
          <a:stretch/>
        </p:blipFill>
        <p:spPr>
          <a:xfrm>
            <a:off x="3402848" y="3296196"/>
            <a:ext cx="5018928" cy="16731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EFBF9FE-C130-012A-2B30-4048E6F59B25}"/>
              </a:ext>
            </a:extLst>
          </p:cNvPr>
          <p:cNvSpPr txBox="1"/>
          <p:nvPr/>
        </p:nvSpPr>
        <p:spPr>
          <a:xfrm>
            <a:off x="1118681" y="1524897"/>
            <a:ext cx="8380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AUIXILIAR DE FARMACIA Y ATENCIÓN AL CLIENTE - hibrido</a:t>
            </a:r>
            <a:endParaRPr lang="es-EC" sz="3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D174DB8-E1CA-BE26-7448-8D8531F80433}"/>
              </a:ext>
            </a:extLst>
          </p:cNvPr>
          <p:cNvSpPr/>
          <p:nvPr/>
        </p:nvSpPr>
        <p:spPr>
          <a:xfrm>
            <a:off x="2781532" y="5043916"/>
            <a:ext cx="5346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BIENVENIDOS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F79948-13D9-B85A-E02E-6E49D5C58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2" b="99471" l="0" r="99765">
                        <a14:foregroundMark x1="27529" y1="10229" x2="37647" y2="2116"/>
                        <a14:foregroundMark x1="37647" y1="2116" x2="53882" y2="176"/>
                        <a14:foregroundMark x1="53882" y1="176" x2="70588" y2="1058"/>
                        <a14:foregroundMark x1="70588" y1="1058" x2="81882" y2="10229"/>
                        <a14:foregroundMark x1="81882" y1="10229" x2="82118" y2="10935"/>
                        <a14:foregroundMark x1="20471" y1="52205" x2="235" y2="57143"/>
                        <a14:foregroundMark x1="74588" y1="49383" x2="99765" y2="55732"/>
                        <a14:foregroundMark x1="13176" y1="64198" x2="6824" y2="95062"/>
                        <a14:foregroundMark x1="6824" y1="95062" x2="24235" y2="92769"/>
                        <a14:foregroundMark x1="24235" y1="92769" x2="31294" y2="80776"/>
                        <a14:foregroundMark x1="31294" y1="80776" x2="16706" y2="89594"/>
                        <a14:foregroundMark x1="16706" y1="89594" x2="29647" y2="78307"/>
                        <a14:foregroundMark x1="29647" y1="78307" x2="15294" y2="73898"/>
                        <a14:foregroundMark x1="15294" y1="73898" x2="1176" y2="77249"/>
                        <a14:foregroundMark x1="1176" y1="77249" x2="9412" y2="90476"/>
                        <a14:foregroundMark x1="9412" y1="90476" x2="4471" y2="92945"/>
                        <a14:foregroundMark x1="4000" y1="93827" x2="20941" y2="95238"/>
                        <a14:foregroundMark x1="20941" y1="95238" x2="14588" y2="99471"/>
                        <a14:foregroundMark x1="24235" y1="96120" x2="34353" y2="70723"/>
                        <a14:foregroundMark x1="34353" y1="70723" x2="54824" y2="71781"/>
                        <a14:foregroundMark x1="54824" y1="71781" x2="76235" y2="67725"/>
                        <a14:foregroundMark x1="76235" y1="67725" x2="39294" y2="71076"/>
                        <a14:foregroundMark x1="39294" y1="71076" x2="22588" y2="88007"/>
                        <a14:foregroundMark x1="22588" y1="88007" x2="26824" y2="98765"/>
                        <a14:foregroundMark x1="26824" y1="98765" x2="75294" y2="98765"/>
                        <a14:foregroundMark x1="75294" y1="98765" x2="88000" y2="78836"/>
                        <a14:foregroundMark x1="88000" y1="78836" x2="82118" y2="94533"/>
                        <a14:foregroundMark x1="82118" y1="94533" x2="62353" y2="74250"/>
                        <a14:foregroundMark x1="62353" y1="74250" x2="48471" y2="81834"/>
                        <a14:foregroundMark x1="48471" y1="81834" x2="28235" y2="86772"/>
                        <a14:foregroundMark x1="28235" y1="86772" x2="74118" y2="78307"/>
                        <a14:foregroundMark x1="74118" y1="78307" x2="59294" y2="88007"/>
                        <a14:foregroundMark x1="59294" y1="88007" x2="45647" y2="76014"/>
                        <a14:foregroundMark x1="45647" y1="76014" x2="42118" y2="89418"/>
                        <a14:foregroundMark x1="42118" y1="89418" x2="67059" y2="94180"/>
                        <a14:foregroundMark x1="67059" y1="94180" x2="68471" y2="81305"/>
                        <a14:foregroundMark x1="68471" y1="81305" x2="84471" y2="82011"/>
                        <a14:foregroundMark x1="84471" y1="82011" x2="86353" y2="56614"/>
                        <a14:foregroundMark x1="86353" y1="56614" x2="97176" y2="68430"/>
                        <a14:foregroundMark x1="97176" y1="68430" x2="89647" y2="56085"/>
                        <a14:foregroundMark x1="89647" y1="56085" x2="98118" y2="5643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30" y="2034158"/>
            <a:ext cx="2243271" cy="29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05502E6-413D-727F-3C7E-FF0B95DA9826}"/>
              </a:ext>
            </a:extLst>
          </p:cNvPr>
          <p:cNvSpPr txBox="1"/>
          <p:nvPr/>
        </p:nvSpPr>
        <p:spPr>
          <a:xfrm>
            <a:off x="6516384" y="6902188"/>
            <a:ext cx="538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"Detrás de cada medicamento, hay ciencia y responsabilidad."</a:t>
            </a:r>
            <a:endParaRPr lang="es-EC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3588CA-4344-4E42-F764-B070D2BF46CF}"/>
              </a:ext>
            </a:extLst>
          </p:cNvPr>
          <p:cNvSpPr txBox="1"/>
          <p:nvPr/>
        </p:nvSpPr>
        <p:spPr>
          <a:xfrm>
            <a:off x="-262647" y="-85696"/>
            <a:ext cx="8261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"No es magia, es farmacología."</a:t>
            </a:r>
            <a:endParaRPr lang="es-EC" sz="4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54D599-2C7A-27E3-94F7-DCC914074D2D}"/>
              </a:ext>
            </a:extLst>
          </p:cNvPr>
          <p:cNvSpPr txBox="1"/>
          <p:nvPr/>
        </p:nvSpPr>
        <p:spPr>
          <a:xfrm>
            <a:off x="594161" y="1192743"/>
            <a:ext cx="4607638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/>
              <a:t>FARMACOLOGÍA</a:t>
            </a:r>
          </a:p>
          <a:p>
            <a:pPr algn="ctr"/>
            <a:r>
              <a:rPr lang="es-ES" dirty="0"/>
              <a:t> Es la ciencia que estudia cómo actúan los medicamentos en el cuerpo humano y cómo el cuerpo responde a ellos. 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7A2684-37FF-4226-10B0-283120B374B8}"/>
              </a:ext>
            </a:extLst>
          </p:cNvPr>
          <p:cNvSpPr txBox="1"/>
          <p:nvPr/>
        </p:nvSpPr>
        <p:spPr>
          <a:xfrm>
            <a:off x="731655" y="4549529"/>
            <a:ext cx="460763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Qué hacen los fármacos en el organismo.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Cómo actúan, es decir, los mecanismos por los que producen sus efectos.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Cómo se absorben, distribuyen, metabolizan y eliminan.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La relación entre la dosis y el efecto.</a:t>
            </a:r>
            <a:endParaRPr lang="es-EC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21A92A-DDD2-63EB-62BD-D2F1E79CE974}"/>
              </a:ext>
            </a:extLst>
          </p:cNvPr>
          <p:cNvSpPr txBox="1"/>
          <p:nvPr/>
        </p:nvSpPr>
        <p:spPr>
          <a:xfrm>
            <a:off x="988410" y="3211903"/>
            <a:ext cx="402475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/>
              <a:t> BUSCA ENTENDER Y OPTIMIZAR EL USO DE LOS MEDICAMENTOS PARA TRATAR ENFERMEDADES DE FORMA SEGURA Y EFICAZ.</a:t>
            </a:r>
            <a:endParaRPr lang="es-EC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1D8CB6-562B-278B-2E80-D331208F4C66}"/>
              </a:ext>
            </a:extLst>
          </p:cNvPr>
          <p:cNvSpPr txBox="1"/>
          <p:nvPr/>
        </p:nvSpPr>
        <p:spPr>
          <a:xfrm>
            <a:off x="6693550" y="1211053"/>
            <a:ext cx="2889029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FARMACOCINÉTICA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 Qué hace el cuerpo al fármaco.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F664F6-3363-C0B4-5DB2-071DBEE95FAF}"/>
              </a:ext>
            </a:extLst>
          </p:cNvPr>
          <p:cNvSpPr txBox="1"/>
          <p:nvPr/>
        </p:nvSpPr>
        <p:spPr>
          <a:xfrm>
            <a:off x="6694877" y="2285350"/>
            <a:ext cx="2889029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FARMACODINÁMICA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 Qué hace el fármaco al cuerpo.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AF6CC2-FE1C-23C8-5ACF-1A783CD32C51}"/>
              </a:ext>
            </a:extLst>
          </p:cNvPr>
          <p:cNvSpPr txBox="1"/>
          <p:nvPr/>
        </p:nvSpPr>
        <p:spPr>
          <a:xfrm>
            <a:off x="7108166" y="3473265"/>
            <a:ext cx="2135462" cy="73866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TOXICOLOGÍA.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Estudio de los efectos nocivos de los fármacos.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C82B2E-101A-09B7-2D91-2FB3ECE7CDC2}"/>
              </a:ext>
            </a:extLst>
          </p:cNvPr>
          <p:cNvSpPr txBox="1"/>
          <p:nvPr/>
        </p:nvSpPr>
        <p:spPr>
          <a:xfrm>
            <a:off x="7012223" y="4610694"/>
            <a:ext cx="2327348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FARMACOLOGÍA CLÍNICA.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Aplicación de los conocimientos en pacientes humanos.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5691A13-2AC8-098C-BF8E-7162849B2B49}"/>
              </a:ext>
            </a:extLst>
          </p:cNvPr>
          <p:cNvCxnSpPr>
            <a:cxnSpLocks/>
          </p:cNvCxnSpPr>
          <p:nvPr/>
        </p:nvCxnSpPr>
        <p:spPr>
          <a:xfrm flipV="1">
            <a:off x="5235644" y="1581755"/>
            <a:ext cx="963039" cy="50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BB47741-4715-2F8C-F481-6CCF63AE4664}"/>
              </a:ext>
            </a:extLst>
          </p:cNvPr>
          <p:cNvCxnSpPr>
            <a:cxnSpLocks/>
          </p:cNvCxnSpPr>
          <p:nvPr/>
        </p:nvCxnSpPr>
        <p:spPr>
          <a:xfrm>
            <a:off x="5278841" y="2089441"/>
            <a:ext cx="963039" cy="35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A2CCDE9-D105-39D3-A774-246587E7DB33}"/>
              </a:ext>
            </a:extLst>
          </p:cNvPr>
          <p:cNvSpPr/>
          <p:nvPr/>
        </p:nvSpPr>
        <p:spPr>
          <a:xfrm>
            <a:off x="2948372" y="2802248"/>
            <a:ext cx="174205" cy="2965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92B7BA2-0C0A-F91A-7975-E7070D4EE2BC}"/>
              </a:ext>
            </a:extLst>
          </p:cNvPr>
          <p:cNvSpPr/>
          <p:nvPr/>
        </p:nvSpPr>
        <p:spPr>
          <a:xfrm>
            <a:off x="2948372" y="4063636"/>
            <a:ext cx="174205" cy="2965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sp>
        <p:nvSpPr>
          <p:cNvPr id="11" name="Flecha: curvada hacia la izquierda 10">
            <a:extLst>
              <a:ext uri="{FF2B5EF4-FFF2-40B4-BE49-F238E27FC236}">
                <a16:creationId xmlns:a16="http://schemas.microsoft.com/office/drawing/2014/main" id="{CC04B116-AC43-FCE3-F7F2-ED7010582D3F}"/>
              </a:ext>
            </a:extLst>
          </p:cNvPr>
          <p:cNvSpPr/>
          <p:nvPr/>
        </p:nvSpPr>
        <p:spPr>
          <a:xfrm>
            <a:off x="10120644" y="2015761"/>
            <a:ext cx="623018" cy="2429294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A3858E91-B797-DFF1-052D-9922F084A2DC}"/>
              </a:ext>
            </a:extLst>
          </p:cNvPr>
          <p:cNvSpPr txBox="1"/>
          <p:nvPr/>
        </p:nvSpPr>
        <p:spPr>
          <a:xfrm>
            <a:off x="7054985" y="647893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  <a:latin typeface="Calibri" panose="020F0502020204030204"/>
              </a:rPr>
              <a:t>"Conocer los fármacos es conocer el cuerpo humano."</a:t>
            </a:r>
            <a:endParaRPr lang="es-EC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13 Rectángulo">
            <a:extLst>
              <a:ext uri="{FF2B5EF4-FFF2-40B4-BE49-F238E27FC236}">
                <a16:creationId xmlns:a16="http://schemas.microsoft.com/office/drawing/2014/main" id="{64A657AD-EAFE-A586-BC7A-93702F532D1A}"/>
              </a:ext>
            </a:extLst>
          </p:cNvPr>
          <p:cNvSpPr/>
          <p:nvPr/>
        </p:nvSpPr>
        <p:spPr>
          <a:xfrm>
            <a:off x="0" y="15789"/>
            <a:ext cx="3929089" cy="584775"/>
          </a:xfrm>
          <a:prstGeom prst="rect">
            <a:avLst/>
          </a:prstGeom>
          <a:gradFill rotWithShape="1">
            <a:gsLst>
              <a:gs pos="0">
                <a:srgbClr val="7CCA62">
                  <a:tint val="60000"/>
                  <a:satMod val="160000"/>
                </a:srgbClr>
              </a:gs>
              <a:gs pos="46000">
                <a:srgbClr val="7CCA62">
                  <a:tint val="86000"/>
                  <a:satMod val="160000"/>
                </a:srgbClr>
              </a:gs>
              <a:gs pos="100000">
                <a:srgbClr val="7CCA62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7CCA62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14400">
              <a:defRPr/>
            </a:pPr>
            <a:r>
              <a:rPr lang="es-ES" sz="3200" b="1" kern="0" dirty="0">
                <a:ln w="50800"/>
                <a:solidFill>
                  <a:srgbClr val="0F6FC6">
                    <a:lumMod val="75000"/>
                  </a:srgbClr>
                </a:solidFill>
                <a:latin typeface="Book Antiqua" pitchFamily="18" charset="0"/>
              </a:rPr>
              <a:t>Conceptos básicos:</a:t>
            </a:r>
          </a:p>
        </p:txBody>
      </p:sp>
      <p:sp>
        <p:nvSpPr>
          <p:cNvPr id="27" name="4 Rectángulo">
            <a:extLst>
              <a:ext uri="{FF2B5EF4-FFF2-40B4-BE49-F238E27FC236}">
                <a16:creationId xmlns:a16="http://schemas.microsoft.com/office/drawing/2014/main" id="{4651EC7D-6274-BB69-44DF-53E5D8389DE9}"/>
              </a:ext>
            </a:extLst>
          </p:cNvPr>
          <p:cNvSpPr/>
          <p:nvPr/>
        </p:nvSpPr>
        <p:spPr>
          <a:xfrm>
            <a:off x="4320118" y="1082825"/>
            <a:ext cx="4580692" cy="1077218"/>
          </a:xfrm>
          <a:prstGeom prst="rect">
            <a:avLst/>
          </a:prstGeom>
          <a:gradFill rotWithShape="1">
            <a:gsLst>
              <a:gs pos="0">
                <a:srgbClr val="E25247">
                  <a:tint val="70000"/>
                  <a:lumMod val="110000"/>
                </a:srgbClr>
              </a:gs>
              <a:gs pos="100000">
                <a:srgbClr val="E25247">
                  <a:tint val="82000"/>
                  <a:alpha val="74000"/>
                </a:srgbClr>
              </a:gs>
            </a:gsLst>
            <a:lin ang="5400000" scaled="0"/>
          </a:gradFill>
          <a:ln w="9525" cap="rnd" cmpd="sng" algn="ctr">
            <a:solidFill>
              <a:srgbClr val="E2524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SUSTANCIA CON COMPOSICION QUIMICA CONOCIDA, CAPAZ DE PRODUCIR CAMBIOS SOBRE SOBRE UNA PROPIEDAD  FISIOLOGICA DE QUIEN LO CONSUME.</a:t>
            </a: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E509FA46-2547-3A4C-219B-26DF18E516C7}"/>
              </a:ext>
            </a:extLst>
          </p:cNvPr>
          <p:cNvSpPr/>
          <p:nvPr/>
        </p:nvSpPr>
        <p:spPr>
          <a:xfrm>
            <a:off x="454772" y="1098623"/>
            <a:ext cx="3071834" cy="928694"/>
          </a:xfrm>
          <a:prstGeom prst="rect">
            <a:avLst/>
          </a:prstGeom>
          <a:gradFill rotWithShape="1">
            <a:gsLst>
              <a:gs pos="0">
                <a:srgbClr val="0F6FC6">
                  <a:tint val="10000"/>
                  <a:satMod val="300000"/>
                </a:srgbClr>
              </a:gs>
              <a:gs pos="34000">
                <a:srgbClr val="0F6FC6">
                  <a:tint val="13500"/>
                  <a:satMod val="250000"/>
                </a:srgbClr>
              </a:gs>
              <a:gs pos="100000">
                <a:srgbClr val="0F6FC6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F6FC6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s-ES" sz="3600" b="1" kern="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10CF9B">
                      <a:tint val="80000"/>
                      <a:satMod val="250000"/>
                      <a:alpha val="45000"/>
                    </a:srgbClr>
                  </a:outerShdw>
                </a:effectLst>
                <a:latin typeface="Century Gothic"/>
              </a:rPr>
              <a:t>FARMACO</a:t>
            </a:r>
            <a:endParaRPr lang="es-VE" sz="3600" b="1" kern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rgbClr val="10CF9B">
                    <a:tint val="80000"/>
                    <a:satMod val="250000"/>
                    <a:alpha val="45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29" name="6 Flecha derecha">
            <a:extLst>
              <a:ext uri="{FF2B5EF4-FFF2-40B4-BE49-F238E27FC236}">
                <a16:creationId xmlns:a16="http://schemas.microsoft.com/office/drawing/2014/main" id="{6D7BF532-4069-775E-9131-D34F0B3A9F39}"/>
              </a:ext>
            </a:extLst>
          </p:cNvPr>
          <p:cNvSpPr/>
          <p:nvPr/>
        </p:nvSpPr>
        <p:spPr>
          <a:xfrm>
            <a:off x="3646176" y="1438112"/>
            <a:ext cx="428628" cy="214314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VE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0" name="7 Rectángulo">
            <a:extLst>
              <a:ext uri="{FF2B5EF4-FFF2-40B4-BE49-F238E27FC236}">
                <a16:creationId xmlns:a16="http://schemas.microsoft.com/office/drawing/2014/main" id="{3796B362-1D02-F6A8-6BF1-29174169838E}"/>
              </a:ext>
            </a:extLst>
          </p:cNvPr>
          <p:cNvSpPr/>
          <p:nvPr/>
        </p:nvSpPr>
        <p:spPr>
          <a:xfrm>
            <a:off x="454772" y="2655040"/>
            <a:ext cx="5092406" cy="1323439"/>
          </a:xfrm>
          <a:prstGeom prst="rect">
            <a:avLst/>
          </a:prstGeom>
          <a:gradFill rotWithShape="1">
            <a:gsLst>
              <a:gs pos="0">
                <a:srgbClr val="46B298">
                  <a:tint val="70000"/>
                  <a:lumMod val="110000"/>
                </a:srgbClr>
              </a:gs>
              <a:gs pos="100000">
                <a:srgbClr val="46B298">
                  <a:tint val="82000"/>
                  <a:alpha val="74000"/>
                </a:srgbClr>
              </a:gs>
            </a:gsLst>
            <a:lin ang="5400000" scaled="0"/>
          </a:gradFill>
          <a:ln w="9525" cap="rnd" cmpd="sng" algn="ctr">
            <a:solidFill>
              <a:srgbClr val="46B298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 UNA MOLECULA BIOACTIVA QUE EN VIRTUD DE SU ESTRUCTURA Y CONFIGURACION QUIMICA PUEDE INTERACTUAR CON LOS RECEPTORES, LOCALIZADAS EN LA MEMBRANA, CITOPLASMA O NUCLEO DE UNA CELULA.</a:t>
            </a:r>
          </a:p>
        </p:txBody>
      </p:sp>
      <p:sp>
        <p:nvSpPr>
          <p:cNvPr id="31" name="8 Rectángulo">
            <a:extLst>
              <a:ext uri="{FF2B5EF4-FFF2-40B4-BE49-F238E27FC236}">
                <a16:creationId xmlns:a16="http://schemas.microsoft.com/office/drawing/2014/main" id="{F53BB275-45C2-8A39-FE67-8DA207906ABE}"/>
              </a:ext>
            </a:extLst>
          </p:cNvPr>
          <p:cNvSpPr/>
          <p:nvPr/>
        </p:nvSpPr>
        <p:spPr>
          <a:xfrm>
            <a:off x="2003102" y="4283131"/>
            <a:ext cx="2214578" cy="642942"/>
          </a:xfrm>
          <a:prstGeom prst="rect">
            <a:avLst/>
          </a:prstGeom>
          <a:gradFill rotWithShape="1">
            <a:gsLst>
              <a:gs pos="0">
                <a:srgbClr val="10CF9B">
                  <a:tint val="10000"/>
                  <a:satMod val="300000"/>
                </a:srgbClr>
              </a:gs>
              <a:gs pos="34000">
                <a:srgbClr val="10CF9B">
                  <a:tint val="13500"/>
                  <a:satMod val="250000"/>
                </a:srgbClr>
              </a:gs>
              <a:gs pos="100000">
                <a:srgbClr val="10CF9B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10CF9B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s-ES" kern="0" dirty="0">
                <a:solidFill>
                  <a:prstClr val="black"/>
                </a:solidFill>
                <a:latin typeface="Century Gothic"/>
              </a:rPr>
              <a:t>DANDO LUGAR</a:t>
            </a:r>
            <a:endParaRPr lang="es-VE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9 Rectángulo">
            <a:extLst>
              <a:ext uri="{FF2B5EF4-FFF2-40B4-BE49-F238E27FC236}">
                <a16:creationId xmlns:a16="http://schemas.microsoft.com/office/drawing/2014/main" id="{9CDC877A-64BB-DB93-6B58-CF0E0897BAFC}"/>
              </a:ext>
            </a:extLst>
          </p:cNvPr>
          <p:cNvSpPr/>
          <p:nvPr/>
        </p:nvSpPr>
        <p:spPr>
          <a:xfrm>
            <a:off x="663640" y="5569015"/>
            <a:ext cx="2214578" cy="785818"/>
          </a:xfrm>
          <a:prstGeom prst="rect">
            <a:avLst/>
          </a:prstGeom>
          <a:gradFill rotWithShape="1">
            <a:gsLst>
              <a:gs pos="0">
                <a:srgbClr val="0F6FC6">
                  <a:tint val="60000"/>
                  <a:satMod val="160000"/>
                </a:srgbClr>
              </a:gs>
              <a:gs pos="46000">
                <a:srgbClr val="0F6FC6">
                  <a:tint val="86000"/>
                  <a:satMod val="160000"/>
                </a:srgbClr>
              </a:gs>
              <a:gs pos="100000">
                <a:srgbClr val="0F6FC6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F6FC6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s-ES" b="1" kern="0" dirty="0">
                <a:solidFill>
                  <a:prstClr val="white"/>
                </a:solidFill>
                <a:latin typeface="Century Gothic"/>
              </a:rPr>
              <a:t>UNA ACCION</a:t>
            </a:r>
            <a:endParaRPr lang="es-VE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10 Rectángulo">
            <a:extLst>
              <a:ext uri="{FF2B5EF4-FFF2-40B4-BE49-F238E27FC236}">
                <a16:creationId xmlns:a16="http://schemas.microsoft.com/office/drawing/2014/main" id="{290563BB-EDF7-EC05-9D32-DFFF46A33BBE}"/>
              </a:ext>
            </a:extLst>
          </p:cNvPr>
          <p:cNvSpPr/>
          <p:nvPr/>
        </p:nvSpPr>
        <p:spPr>
          <a:xfrm>
            <a:off x="3646176" y="5500717"/>
            <a:ext cx="2214578" cy="785818"/>
          </a:xfrm>
          <a:prstGeom prst="rect">
            <a:avLst/>
          </a:prstGeom>
          <a:gradFill rotWithShape="1">
            <a:gsLst>
              <a:gs pos="0">
                <a:srgbClr val="0F6FC6">
                  <a:tint val="60000"/>
                  <a:satMod val="160000"/>
                </a:srgbClr>
              </a:gs>
              <a:gs pos="46000">
                <a:srgbClr val="0F6FC6">
                  <a:tint val="86000"/>
                  <a:satMod val="160000"/>
                </a:srgbClr>
              </a:gs>
              <a:gs pos="100000">
                <a:srgbClr val="0F6FC6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F6FC6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s-ES" b="1" kern="0" dirty="0">
                <a:solidFill>
                  <a:prstClr val="white"/>
                </a:solidFill>
                <a:latin typeface="Century Gothic"/>
              </a:rPr>
              <a:t>EFECTO EVIDENCIABLE</a:t>
            </a:r>
            <a:endParaRPr lang="es-VE" b="1" kern="0"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34" name="14 Conector recto de flecha">
            <a:extLst>
              <a:ext uri="{FF2B5EF4-FFF2-40B4-BE49-F238E27FC236}">
                <a16:creationId xmlns:a16="http://schemas.microsoft.com/office/drawing/2014/main" id="{82B1E03C-5E80-0A5A-67FF-F369068650BC}"/>
              </a:ext>
            </a:extLst>
          </p:cNvPr>
          <p:cNvCxnSpPr>
            <a:stCxn id="31" idx="2"/>
          </p:cNvCxnSpPr>
          <p:nvPr/>
        </p:nvCxnSpPr>
        <p:spPr>
          <a:xfrm rot="5400000">
            <a:off x="2699623" y="4872495"/>
            <a:ext cx="357190" cy="464347"/>
          </a:xfrm>
          <a:prstGeom prst="straightConnector1">
            <a:avLst/>
          </a:prstGeom>
          <a:noFill/>
          <a:ln w="38100" cap="flat" cmpd="sng" algn="ctr">
            <a:solidFill>
              <a:srgbClr val="A5C249"/>
            </a:solidFill>
            <a:prstDash val="solid"/>
            <a:tailEnd type="arrow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35" name="16 Conector recto de flecha">
            <a:extLst>
              <a:ext uri="{FF2B5EF4-FFF2-40B4-BE49-F238E27FC236}">
                <a16:creationId xmlns:a16="http://schemas.microsoft.com/office/drawing/2014/main" id="{3057F401-4A28-095C-BB3E-BCB5FB186D80}"/>
              </a:ext>
            </a:extLst>
          </p:cNvPr>
          <p:cNvCxnSpPr>
            <a:stCxn id="31" idx="2"/>
          </p:cNvCxnSpPr>
          <p:nvPr/>
        </p:nvCxnSpPr>
        <p:spPr>
          <a:xfrm rot="16200000" flipH="1">
            <a:off x="3163969" y="4872494"/>
            <a:ext cx="428628" cy="535785"/>
          </a:xfrm>
          <a:prstGeom prst="straightConnector1">
            <a:avLst/>
          </a:prstGeom>
          <a:noFill/>
          <a:ln w="38100" cap="flat" cmpd="sng" algn="ctr">
            <a:solidFill>
              <a:srgbClr val="A5C249"/>
            </a:solidFill>
            <a:prstDash val="solid"/>
            <a:tailEnd type="arrow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36" name="17 Flecha abajo">
            <a:extLst>
              <a:ext uri="{FF2B5EF4-FFF2-40B4-BE49-F238E27FC236}">
                <a16:creationId xmlns:a16="http://schemas.microsoft.com/office/drawing/2014/main" id="{9851FED1-75F6-DE73-A8F9-83FB3EB5627E}"/>
              </a:ext>
            </a:extLst>
          </p:cNvPr>
          <p:cNvSpPr/>
          <p:nvPr/>
        </p:nvSpPr>
        <p:spPr>
          <a:xfrm>
            <a:off x="3003233" y="2189855"/>
            <a:ext cx="214314" cy="35719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VE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7" name="18 Flecha curvada hacia la izquierda">
            <a:extLst>
              <a:ext uri="{FF2B5EF4-FFF2-40B4-BE49-F238E27FC236}">
                <a16:creationId xmlns:a16="http://schemas.microsoft.com/office/drawing/2014/main" id="{6C976B18-2BEE-4F65-C254-05691DB25681}"/>
              </a:ext>
            </a:extLst>
          </p:cNvPr>
          <p:cNvSpPr/>
          <p:nvPr/>
        </p:nvSpPr>
        <p:spPr>
          <a:xfrm>
            <a:off x="5857884" y="3786190"/>
            <a:ext cx="714380" cy="1428760"/>
          </a:xfrm>
          <a:prstGeom prst="curvedLef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VE" kern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0" name="13 Rectángulo">
            <a:extLst>
              <a:ext uri="{FF2B5EF4-FFF2-40B4-BE49-F238E27FC236}">
                <a16:creationId xmlns:a16="http://schemas.microsoft.com/office/drawing/2014/main" id="{F330EDFF-AADF-AE4F-5A97-A418857D362E}"/>
              </a:ext>
            </a:extLst>
          </p:cNvPr>
          <p:cNvSpPr/>
          <p:nvPr/>
        </p:nvSpPr>
        <p:spPr>
          <a:xfrm>
            <a:off x="24114" y="9729"/>
            <a:ext cx="3929089" cy="584775"/>
          </a:xfrm>
          <a:prstGeom prst="rect">
            <a:avLst/>
          </a:prstGeom>
          <a:gradFill rotWithShape="1">
            <a:gsLst>
              <a:gs pos="0">
                <a:srgbClr val="7CCA62">
                  <a:tint val="60000"/>
                  <a:satMod val="160000"/>
                </a:srgbClr>
              </a:gs>
              <a:gs pos="46000">
                <a:srgbClr val="7CCA62">
                  <a:tint val="86000"/>
                  <a:satMod val="160000"/>
                </a:srgbClr>
              </a:gs>
              <a:gs pos="100000">
                <a:srgbClr val="7CCA62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7CCA62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14400">
              <a:defRPr/>
            </a:pPr>
            <a:r>
              <a:rPr lang="es-ES" sz="3200" b="1" kern="0" dirty="0">
                <a:ln w="50800"/>
                <a:solidFill>
                  <a:srgbClr val="0F6FC6">
                    <a:lumMod val="75000"/>
                  </a:srgbClr>
                </a:solidFill>
                <a:latin typeface="Book Antiqua" pitchFamily="18" charset="0"/>
              </a:rPr>
              <a:t>Conceptos básicos:</a:t>
            </a:r>
          </a:p>
        </p:txBody>
      </p:sp>
      <p:sp>
        <p:nvSpPr>
          <p:cNvPr id="42" name="5 Rectángulo">
            <a:extLst>
              <a:ext uri="{FF2B5EF4-FFF2-40B4-BE49-F238E27FC236}">
                <a16:creationId xmlns:a16="http://schemas.microsoft.com/office/drawing/2014/main" id="{1551D41D-3EFF-1AC9-A541-311119BE4E39}"/>
              </a:ext>
            </a:extLst>
          </p:cNvPr>
          <p:cNvSpPr/>
          <p:nvPr/>
        </p:nvSpPr>
        <p:spPr>
          <a:xfrm>
            <a:off x="478886" y="1092563"/>
            <a:ext cx="3071834" cy="928694"/>
          </a:xfrm>
          <a:prstGeom prst="rect">
            <a:avLst/>
          </a:prstGeom>
          <a:gradFill rotWithShape="1">
            <a:gsLst>
              <a:gs pos="0">
                <a:srgbClr val="0F6FC6">
                  <a:tint val="10000"/>
                  <a:satMod val="300000"/>
                </a:srgbClr>
              </a:gs>
              <a:gs pos="34000">
                <a:srgbClr val="0F6FC6">
                  <a:tint val="13500"/>
                  <a:satMod val="250000"/>
                </a:srgbClr>
              </a:gs>
              <a:gs pos="100000">
                <a:srgbClr val="0F6FC6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F6FC6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s-ES" sz="3600" b="1" kern="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10CF9B">
                      <a:tint val="80000"/>
                      <a:satMod val="250000"/>
                      <a:alpha val="45000"/>
                    </a:srgbClr>
                  </a:outerShdw>
                </a:effectLst>
                <a:latin typeface="Century Gothic"/>
              </a:rPr>
              <a:t>FARMACO</a:t>
            </a:r>
            <a:endParaRPr lang="es-VE" sz="3600" b="1" kern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rgbClr val="10CF9B">
                    <a:tint val="80000"/>
                    <a:satMod val="250000"/>
                    <a:alpha val="45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43" name="6 Flecha derecha">
            <a:extLst>
              <a:ext uri="{FF2B5EF4-FFF2-40B4-BE49-F238E27FC236}">
                <a16:creationId xmlns:a16="http://schemas.microsoft.com/office/drawing/2014/main" id="{3135CB5E-FD80-FDBE-E9E5-1BCC706538BC}"/>
              </a:ext>
            </a:extLst>
          </p:cNvPr>
          <p:cNvSpPr/>
          <p:nvPr/>
        </p:nvSpPr>
        <p:spPr>
          <a:xfrm>
            <a:off x="3670290" y="1432052"/>
            <a:ext cx="428628" cy="214314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VE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976629EA-2B2B-75C1-97BC-C825B090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548" y="2862827"/>
            <a:ext cx="3057839" cy="22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7514E-75CC-F9AD-9144-AE3DBD8F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69100" cy="76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C0B77C-42DE-0E61-F7DB-C35961D4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7276" y="87550"/>
            <a:ext cx="10773924" cy="606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E66857-6775-CF03-544E-8F4CA892E816}"/>
              </a:ext>
            </a:extLst>
          </p:cNvPr>
          <p:cNvSpPr txBox="1"/>
          <p:nvPr/>
        </p:nvSpPr>
        <p:spPr>
          <a:xfrm>
            <a:off x="5758774" y="6488668"/>
            <a:ext cx="702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"Farmacología: la intersección entre química y medicina."</a:t>
            </a:r>
            <a:endParaRPr lang="es-EC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BF739AF7-634E-4FA6-747B-B7A044E19156}"/>
              </a:ext>
            </a:extLst>
          </p:cNvPr>
          <p:cNvSpPr/>
          <p:nvPr/>
        </p:nvSpPr>
        <p:spPr>
          <a:xfrm>
            <a:off x="297993" y="262400"/>
            <a:ext cx="2714644" cy="714380"/>
          </a:xfrm>
          <a:prstGeom prst="rect">
            <a:avLst/>
          </a:prstGeom>
          <a:gradFill rotWithShape="1">
            <a:gsLst>
              <a:gs pos="0">
                <a:srgbClr val="0F6FC6">
                  <a:tint val="10000"/>
                  <a:satMod val="300000"/>
                </a:srgbClr>
              </a:gs>
              <a:gs pos="34000">
                <a:srgbClr val="0F6FC6">
                  <a:tint val="13500"/>
                  <a:satMod val="250000"/>
                </a:srgbClr>
              </a:gs>
              <a:gs pos="100000">
                <a:srgbClr val="0F6FC6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F6FC6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10CF9B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DROGA</a:t>
            </a:r>
            <a:endParaRPr kumimoji="0" lang="es-VE" sz="3600" b="1" i="0" u="none" strike="noStrike" kern="0" cap="none" spc="0" normalizeH="0" baseline="0" noProof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rgbClr val="10CF9B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1FFBDE18-6784-8F7C-5679-93022C5E47A8}"/>
              </a:ext>
            </a:extLst>
          </p:cNvPr>
          <p:cNvSpPr/>
          <p:nvPr/>
        </p:nvSpPr>
        <p:spPr>
          <a:xfrm>
            <a:off x="4130472" y="322704"/>
            <a:ext cx="5467727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MEZCLA BRUTA DE COMPUESTOS, DE LOS CUALES POR LO MENOS UNO TIENE ACTIVIDAD FARMACOLOGICA PERO SE DESCONOCE TANTO EL TIPO, COMO LA COMPOSICION DE LA MEZCLA</a:t>
            </a:r>
          </a:p>
        </p:txBody>
      </p:sp>
      <p:sp>
        <p:nvSpPr>
          <p:cNvPr id="9" name="27 Rectángulo">
            <a:extLst>
              <a:ext uri="{FF2B5EF4-FFF2-40B4-BE49-F238E27FC236}">
                <a16:creationId xmlns:a16="http://schemas.microsoft.com/office/drawing/2014/main" id="{8AC9912A-FD14-69D8-C755-CECBE80A8C3D}"/>
              </a:ext>
            </a:extLst>
          </p:cNvPr>
          <p:cNvSpPr/>
          <p:nvPr/>
        </p:nvSpPr>
        <p:spPr>
          <a:xfrm>
            <a:off x="841870" y="1607551"/>
            <a:ext cx="4513634" cy="928694"/>
          </a:xfrm>
          <a:prstGeom prst="rect">
            <a:avLst/>
          </a:prstGeom>
          <a:solidFill>
            <a:srgbClr val="009DD9"/>
          </a:solidFill>
          <a:ln w="25400" cap="flat" cmpd="sng" algn="ctr">
            <a:solidFill>
              <a:srgbClr val="009D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TAMBIEN SE CONSIDERAN COMO GROGAS LOS EXTRACTOS DE PLANTAS O TINTURAS, QUE SE USAN CON FINES TERPEUTICOS  SIN INDICACION MEDICA</a:t>
            </a:r>
            <a:endParaRPr kumimoji="0" lang="es-V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21 Flecha derecha">
            <a:extLst>
              <a:ext uri="{FF2B5EF4-FFF2-40B4-BE49-F238E27FC236}">
                <a16:creationId xmlns:a16="http://schemas.microsoft.com/office/drawing/2014/main" id="{91E64E91-E622-9343-9C78-1E794594177D}"/>
              </a:ext>
            </a:extLst>
          </p:cNvPr>
          <p:cNvSpPr/>
          <p:nvPr/>
        </p:nvSpPr>
        <p:spPr>
          <a:xfrm>
            <a:off x="3213354" y="405276"/>
            <a:ext cx="642942" cy="428628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560A1AA-E392-BFE6-6B35-2AA21047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819" y="8065"/>
            <a:ext cx="2129574" cy="212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384DEF-55AA-5461-1389-1C322434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9" y="2772085"/>
            <a:ext cx="5815410" cy="327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8BF0C2E-EE58-690A-CCE6-561F7DDE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632" y="2372793"/>
            <a:ext cx="5617296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D18923-9095-CCAA-EEC5-CBCB50F4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65915" cy="4368327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8FFCFAF-B623-C28D-454D-F69A45A763C9}"/>
              </a:ext>
            </a:extLst>
          </p:cNvPr>
          <p:cNvSpPr/>
          <p:nvPr/>
        </p:nvSpPr>
        <p:spPr>
          <a:xfrm>
            <a:off x="3983668" y="1881982"/>
            <a:ext cx="3496235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PRESENTACIÓN DE MEDICAMENTOS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AA74A8-F91C-A8AE-A6D7-6C386D4EDA18}"/>
              </a:ext>
            </a:extLst>
          </p:cNvPr>
          <p:cNvSpPr txBox="1"/>
          <p:nvPr/>
        </p:nvSpPr>
        <p:spPr>
          <a:xfrm>
            <a:off x="1828800" y="1789890"/>
            <a:ext cx="3012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Líquidos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Sólidos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Semisólidos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Gaseosos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Placebos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C5C5C2-C536-5B65-E768-51E87D13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19" y="359922"/>
            <a:ext cx="9562945" cy="6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FF0000"/>
      </a:accent1>
      <a:accent2>
        <a:srgbClr val="C000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CC0000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296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Century Gothic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 FACIL</dc:creator>
  <cp:lastModifiedBy>COMPU FACIL</cp:lastModifiedBy>
  <cp:revision>4</cp:revision>
  <dcterms:created xsi:type="dcterms:W3CDTF">2026-02-25T18:09:57Z</dcterms:created>
  <dcterms:modified xsi:type="dcterms:W3CDTF">2026-02-25T20:50:30Z</dcterms:modified>
</cp:coreProperties>
</file>